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1048" r:id="rId5"/>
    <p:sldId id="1050" r:id="rId6"/>
    <p:sldId id="258" r:id="rId7"/>
    <p:sldId id="1051" r:id="rId8"/>
    <p:sldId id="27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63"/>
  </p:normalViewPr>
  <p:slideViewPr>
    <p:cSldViewPr snapToGrid="0" snapToObjects="1" showGuides="1">
      <p:cViewPr varScale="1">
        <p:scale>
          <a:sx n="68" d="100"/>
          <a:sy n="68" d="100"/>
        </p:scale>
        <p:origin x="5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5CD6-E22B-C340-8046-38637F7AED6E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EDF23-4310-F747-BC46-0C568F03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117B02-6F47-408F-8615-F721C81A0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83D77-92DB-4D23-86BD-ECF66AD6275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326082" name="Rectangle 2">
            <a:extLst>
              <a:ext uri="{FF2B5EF4-FFF2-40B4-BE49-F238E27FC236}">
                <a16:creationId xmlns:a16="http://schemas.microsoft.com/office/drawing/2014/main" id="{00BEF199-BF77-4988-8320-9C974A4FF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6083" name="Rectangle 3">
            <a:extLst>
              <a:ext uri="{FF2B5EF4-FFF2-40B4-BE49-F238E27FC236}">
                <a16:creationId xmlns:a16="http://schemas.microsoft.com/office/drawing/2014/main" id="{699FA730-4DD0-4206-8CAA-3884E618D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85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897B-714D-B646-AE5A-B81CE6A0D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5525A-9538-D54F-B415-8175115A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31984-45E2-F047-9338-3316311B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862B-6676-024D-BBA4-E3A44CF8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C0B6-BC50-8447-BAA3-ED9BF63A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5C5B-1308-8E46-82BA-CDABE59D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7F6E-18D7-6849-B762-64E6A5718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3EEA7-CAD5-B341-8D6D-5B444093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13E57-9364-474B-B201-D4B6E047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5152-1973-374B-8A4E-D20A5938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97A0F-283B-A048-A0C7-6DAD15796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1E35C-05B8-E748-9984-65FE7884F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9A3B-63A2-714D-9E1D-4272976C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DA0F-F7C4-494F-971C-EDB885ED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23F2-0D74-8948-85B8-7CBFCF89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8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52DC-0C7E-B743-A8EF-886A6B2D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834E-1A26-5448-982D-FB3E5656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6405-36F6-EB4B-A84B-898018D3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565C-13D2-F44C-BB31-5E830C69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BA0F2-3DED-FC42-B7DC-3ED32F21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D3D2-655C-D046-9A0F-BF60DD76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CF59C-6034-B34C-BE32-CEF1DD2B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7DF-9C1F-844A-A508-7E1EEA0A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B3973-2F06-9E43-BE02-FBD029BD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7348A-821C-8040-877D-DC104377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BDDB-9CF5-124F-8BD4-46518364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9B83-CAE2-4B49-981D-8080BE054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9CAF-D613-E141-8157-FDB257D3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88D1F-E192-EA4B-9FE8-D971BDD3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B74FF-FE74-9B47-8874-C2EADAAF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727C-E13E-7B4B-8473-A5FDF6F7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92ED-376A-504F-8261-55FE2980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B02A0-AD16-F646-87E9-784CC55D1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A7AEA-120A-2144-8E0B-45FC9534F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20E3-051D-124F-9ABE-E442EC5C8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7714D-DED4-464B-A8EE-6F2A67F8C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605AC-960D-0240-82FF-BD8439CA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FD12C-3205-3240-9055-89AF1CBB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49555-7F22-564F-931C-0846D893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043B-2356-B847-A7F4-710D1B0E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76FF2-0A7B-9B4D-950F-051A501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FA057-E3F8-4E41-856F-CFEC7BDB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C1B8C-2680-4243-99A7-1797A4FD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46B40-1D3B-EC4F-B3D8-8FCFB327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B5AA6-27BD-0B4C-8F06-53819DE3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D7ED4-3364-714A-BC05-6EA023A1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D379-8194-AF44-BF01-5D8274FD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5CB8-FAF4-6E43-A75F-1728A59A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ED489-4B05-E64E-B1E4-C5CFD5C5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C2E26-6FB8-B642-AA01-D46B003B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4A579-F7A3-5049-ADA0-9C46CB78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CB9B-416A-C44D-9630-C1CAD13D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9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164A-C9AD-DA47-9AAA-D61E9E18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666F2-01D9-B244-8A88-2E95B42CD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A97FC-5BD0-1041-923E-CD7D60536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5214A-3603-0F4F-B674-EB81F51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68E20-24D1-924D-8C25-C8CC1BB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624FB-C3DC-5B44-85D8-458B7C2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A64A1-D60C-E849-85F2-345BF3AE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6B06-BB3E-4147-8572-F4D926DF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6A7F9-9CFC-8048-BFDC-EA817668B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9682-14FF-AF43-8CC3-F2E666748D6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A66A-621C-9C48-9CFA-54F5AC7F6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41C4D-77B1-E845-A849-271266BF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BC48-BB58-C444-AD15-2B6520E2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ena-pac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cj/62mtdw9d2yl2gqp_87s2hd8r0000gn/T/com.microsoft.Word/WebArchiveCopyPasteTempFiles/m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C7F-2A6F-2F46-8BFE-01BD70380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93" y="1122363"/>
            <a:ext cx="11105535" cy="2387600"/>
          </a:xfrm>
        </p:spPr>
        <p:txBody>
          <a:bodyPr>
            <a:normAutofit/>
          </a:bodyPr>
          <a:lstStyle/>
          <a:p>
            <a:r>
              <a:rPr lang="en-US" dirty="0"/>
              <a:t>ARENA-PAC &amp; AI3/SOI-ASIA</a:t>
            </a:r>
            <a:br>
              <a:rPr lang="en-US" dirty="0"/>
            </a:br>
            <a:r>
              <a:rPr lang="en-US" sz="4400" dirty="0"/>
              <a:t>collaborate/cooperate with </a:t>
            </a:r>
            <a:r>
              <a:rPr lang="en-US" sz="4400" dirty="0">
                <a:solidFill>
                  <a:srgbClr val="C00000"/>
                </a:solidFill>
              </a:rPr>
              <a:t>APAN community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FD29C6-311B-43DD-BB77-56A64A0E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90" y="4093821"/>
            <a:ext cx="2271252" cy="16418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865113-3DA2-4735-9563-C097534FBA90}"/>
              </a:ext>
            </a:extLst>
          </p:cNvPr>
          <p:cNvSpPr txBox="1"/>
          <p:nvPr/>
        </p:nvSpPr>
        <p:spPr>
          <a:xfrm>
            <a:off x="5361038" y="4222231"/>
            <a:ext cx="62606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 Hiroshi Esaki (</a:t>
            </a:r>
            <a:r>
              <a:rPr lang="en-US" altLang="ja-JP" sz="2800" b="0" i="0" dirty="0" err="1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Hiroshi@wide</a:t>
            </a:r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)</a:t>
            </a:r>
          </a:p>
          <a:p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 </a:t>
            </a:r>
            <a:r>
              <a:rPr lang="en-US" altLang="ja-JP" sz="2800" dirty="0" err="1">
                <a:solidFill>
                  <a:srgbClr val="666666"/>
                </a:solidFill>
                <a:latin typeface="Trebuchet MS" panose="020B0603020202020204" pitchFamily="34" charset="0"/>
              </a:rPr>
              <a:t>Hirochika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 </a:t>
            </a:r>
            <a:r>
              <a:rPr lang="en-US" altLang="ja-JP" sz="2800" dirty="0" err="1">
                <a:solidFill>
                  <a:srgbClr val="666666"/>
                </a:solidFill>
                <a:latin typeface="Trebuchet MS" panose="020B0603020202020204" pitchFamily="34" charset="0"/>
              </a:rPr>
              <a:t>Asai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 (</a:t>
            </a:r>
            <a:r>
              <a:rPr lang="en-US" altLang="ja-JP" sz="2800" dirty="0" err="1">
                <a:solidFill>
                  <a:srgbClr val="666666"/>
                </a:solidFill>
                <a:latin typeface="Trebuchet MS" panose="020B0603020202020204" pitchFamily="34" charset="0"/>
              </a:rPr>
              <a:t>panda@wide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) </a:t>
            </a:r>
          </a:p>
          <a:p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 Takashi Tomine (</a:t>
            </a:r>
            <a:r>
              <a:rPr lang="en-US" altLang="ja-JP" sz="2800" dirty="0" err="1">
                <a:solidFill>
                  <a:srgbClr val="666666"/>
                </a:solidFill>
                <a:latin typeface="Trebuchet MS" panose="020B0603020202020204" pitchFamily="34" charset="0"/>
              </a:rPr>
              <a:t>tomine@wide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) </a:t>
            </a:r>
          </a:p>
          <a:p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altLang="ja-JP" sz="2800" b="0" i="0" dirty="0" err="1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Husni</a:t>
            </a:r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altLang="ja-JP" sz="2800" b="0" i="0" dirty="0" err="1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Thamrin</a:t>
            </a:r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(</a:t>
            </a:r>
            <a:r>
              <a:rPr lang="en-US" altLang="ja-JP" sz="2800" dirty="0" err="1">
                <a:solidFill>
                  <a:srgbClr val="666666"/>
                </a:solidFill>
                <a:latin typeface="Trebuchet MS" panose="020B0603020202020204" pitchFamily="34" charset="0"/>
              </a:rPr>
              <a:t>husni@wide</a:t>
            </a:r>
            <a:r>
              <a:rPr lang="en-US" altLang="ja-JP" sz="2800" dirty="0">
                <a:solidFill>
                  <a:srgbClr val="666666"/>
                </a:solidFill>
                <a:latin typeface="Trebuchet MS" panose="020B0603020202020204" pitchFamily="34" charset="0"/>
              </a:rPr>
              <a:t>)</a:t>
            </a:r>
            <a:r>
              <a:rPr lang="en-US" altLang="ja-JP" sz="2800" b="0" i="0" dirty="0"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 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80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8C2286-A091-49B1-B6A0-B92671C5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47" y="1972994"/>
            <a:ext cx="8515106" cy="51628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E0EB2A-6C8E-47CB-A92D-77C36729AAD8}"/>
              </a:ext>
            </a:extLst>
          </p:cNvPr>
          <p:cNvSpPr txBox="1"/>
          <p:nvPr/>
        </p:nvSpPr>
        <p:spPr>
          <a:xfrm>
            <a:off x="6809641" y="6348020"/>
            <a:ext cx="3688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hlinkClick r:id="rId3"/>
              </a:rPr>
              <a:t>ARENA-PAC (arena-pac.net)</a:t>
            </a:r>
            <a:endParaRPr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8F663BB-4F3D-4571-A773-64242242D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0874" y="875698"/>
            <a:ext cx="3716594" cy="237418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FF91AD8-D0A8-4C3F-A9B8-4109C1866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3254"/>
            <a:ext cx="11992708" cy="1932017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ARINA-PAC</a:t>
            </a:r>
            <a:br>
              <a:rPr kumimoji="1" lang="en-US" altLang="ja-JP" sz="5400" dirty="0">
                <a:latin typeface="Abadi" panose="020B0604020104020204" pitchFamily="34" charset="0"/>
              </a:rPr>
            </a:br>
            <a:r>
              <a:rPr lang="en-US" altLang="ja-JP" sz="3200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Arterial Research and Educational Network in Asia-Pacific</a:t>
            </a:r>
            <a:br>
              <a:rPr lang="en-US" altLang="ja-JP" sz="5400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</a:b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E5E43-F47F-42DA-9B10-6BE16976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" y="633045"/>
            <a:ext cx="11289324" cy="6049107"/>
          </a:xfrm>
        </p:spPr>
        <p:txBody>
          <a:bodyPr>
            <a:normAutofit/>
          </a:bodyPr>
          <a:lstStyle/>
          <a:p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ARENA-PAC is a new regional backbone network of high-capacity international submarine cable circuits</a:t>
            </a:r>
            <a:r>
              <a:rPr lang="en-US" altLang="ja-JP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serving NRENs at multiple locations in the Asia Pacific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 It will comprise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several long-term IRU circuits, of 10 and 100Gbps, between a central exchange point in Guam and sites in Tokyo, Philippines and Indonesia. 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All circuits will be leased from regional cable companies including RTI Cables and others.</a:t>
            </a:r>
            <a:br>
              <a:rPr lang="en-US" altLang="ja-JP" dirty="0"/>
            </a:b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ARENA-PAC is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a project of APIDT Infrastructure Pty Ltd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and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funded entirely by the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APIDT</a:t>
            </a:r>
            <a:r>
              <a:rPr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 (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Asia Pacific Internet Development Trust).</a:t>
            </a:r>
          </a:p>
          <a:p>
            <a:r>
              <a:rPr kumimoji="1"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Management</a:t>
            </a:r>
            <a:r>
              <a:rPr kumimoji="1" lang="ja-JP" altLang="en-US" dirty="0">
                <a:solidFill>
                  <a:srgbClr val="212529"/>
                </a:solidFill>
                <a:latin typeface="Source Sans Pro" panose="020B0503030403020204" pitchFamily="34" charset="0"/>
              </a:rPr>
              <a:t> </a:t>
            </a:r>
            <a:r>
              <a:rPr kumimoji="1"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Committee</a:t>
            </a:r>
            <a:r>
              <a:rPr kumimoji="1" lang="ja-JP" altLang="en-US" dirty="0">
                <a:solidFill>
                  <a:srgbClr val="212529"/>
                </a:solidFill>
                <a:latin typeface="Source Sans Pro" panose="020B0503030403020204" pitchFamily="34" charset="0"/>
              </a:rPr>
              <a:t> </a:t>
            </a:r>
            <a:endParaRPr kumimoji="1" lang="en-US" altLang="ja-JP" dirty="0">
              <a:solidFill>
                <a:srgbClr val="212529"/>
              </a:solidFill>
              <a:latin typeface="Source Sans Pro" panose="020B0503030403020204" pitchFamily="34" charset="0"/>
            </a:endParaRPr>
          </a:p>
          <a:p>
            <a:pPr lvl="1"/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Prof Jun </a:t>
            </a:r>
            <a:r>
              <a:rPr lang="en-US" altLang="ja-JP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Murai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altLang="ja-JP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WIDE Project 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/ KEIO University</a:t>
            </a:r>
          </a:p>
          <a:p>
            <a:pPr lvl="1"/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Paul Wilson, APNIC</a:t>
            </a:r>
          </a:p>
          <a:p>
            <a:pPr lvl="1"/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Che-</a:t>
            </a:r>
            <a:r>
              <a:rPr lang="en-US" altLang="ja-JP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Hoo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Cheng, APNIC </a:t>
            </a:r>
          </a:p>
          <a:p>
            <a:r>
              <a:rPr kumimoji="1"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WIDE Project is discussing </a:t>
            </a:r>
            <a:r>
              <a:rPr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new</a:t>
            </a:r>
            <a:r>
              <a:rPr kumimoji="1" lang="en-US" altLang="ja-JP" dirty="0">
                <a:solidFill>
                  <a:srgbClr val="212529"/>
                </a:solidFill>
                <a:latin typeface="Source Sans Pro" panose="020B0503030403020204" pitchFamily="34" charset="0"/>
              </a:rPr>
              <a:t> high bandwidth connectivity to Europe.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46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Oval 2">
            <a:extLst>
              <a:ext uri="{FF2B5EF4-FFF2-40B4-BE49-F238E27FC236}">
                <a16:creationId xmlns:a16="http://schemas.microsoft.com/office/drawing/2014/main" id="{5721B415-A598-4FF7-B997-8E0CEFA8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378" y="1599477"/>
            <a:ext cx="8247772" cy="35052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1325059" name="Text Box 3">
            <a:extLst>
              <a:ext uri="{FF2B5EF4-FFF2-40B4-BE49-F238E27FC236}">
                <a16:creationId xmlns:a16="http://schemas.microsoft.com/office/drawing/2014/main" id="{256B6685-E064-4287-B351-5433EEA7A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62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WIDE</a:t>
            </a:r>
          </a:p>
        </p:txBody>
      </p:sp>
      <p:sp>
        <p:nvSpPr>
          <p:cNvPr id="1325060" name="AutoShape 4">
            <a:extLst>
              <a:ext uri="{FF2B5EF4-FFF2-40B4-BE49-F238E27FC236}">
                <a16:creationId xmlns:a16="http://schemas.microsoft.com/office/drawing/2014/main" id="{92858C54-56EB-4278-A874-740B5CAE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5384930"/>
            <a:ext cx="7239000" cy="1219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400">
              <a:latin typeface="Times New Roman" panose="02020603050405020304" pitchFamily="18" charset="0"/>
            </a:endParaRPr>
          </a:p>
        </p:txBody>
      </p:sp>
      <p:pic>
        <p:nvPicPr>
          <p:cNvPr id="1325061" name="Picture 5">
            <a:extLst>
              <a:ext uri="{FF2B5EF4-FFF2-40B4-BE49-F238E27FC236}">
                <a16:creationId xmlns:a16="http://schemas.microsoft.com/office/drawing/2014/main" id="{8F433C91-B872-4F6A-805B-87DC0C2F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761168"/>
            <a:ext cx="1649413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5062" name="Picture 6">
            <a:extLst>
              <a:ext uri="{FF2B5EF4-FFF2-40B4-BE49-F238E27FC236}">
                <a16:creationId xmlns:a16="http://schemas.microsoft.com/office/drawing/2014/main" id="{444C8797-F5C2-409F-A377-EC6A598A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761168"/>
            <a:ext cx="990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5063" name="Picture 7">
            <a:extLst>
              <a:ext uri="{FF2B5EF4-FFF2-40B4-BE49-F238E27FC236}">
                <a16:creationId xmlns:a16="http://schemas.microsoft.com/office/drawing/2014/main" id="{E2173509-9E72-4A92-9EB8-182080D2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5608767"/>
            <a:ext cx="1058863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5064" name="Text Box 8">
            <a:extLst>
              <a:ext uri="{FF2B5EF4-FFF2-40B4-BE49-F238E27FC236}">
                <a16:creationId xmlns:a16="http://schemas.microsoft.com/office/drawing/2014/main" id="{6916D0F9-040D-452F-956A-C9A20F2F5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380168"/>
            <a:ext cx="1571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 New Roman" panose="02020603050405020304" pitchFamily="18" charset="0"/>
              </a:rPr>
              <a:t>SOCIETY</a:t>
            </a:r>
          </a:p>
          <a:p>
            <a:endParaRPr lang="en-US" altLang="ja-JP" sz="2400" b="1">
              <a:latin typeface="Times New Roman" panose="02020603050405020304" pitchFamily="18" charset="0"/>
            </a:endParaRPr>
          </a:p>
        </p:txBody>
      </p:sp>
      <p:sp>
        <p:nvSpPr>
          <p:cNvPr id="1325065" name="AutoShape 9">
            <a:extLst>
              <a:ext uri="{FF2B5EF4-FFF2-40B4-BE49-F238E27FC236}">
                <a16:creationId xmlns:a16="http://schemas.microsoft.com/office/drawing/2014/main" id="{F90EF5F7-93A4-429D-B5BE-DB5AB7E2E5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53150" y="3504477"/>
            <a:ext cx="762000" cy="2133600"/>
          </a:xfrm>
          <a:prstGeom prst="downArrow">
            <a:avLst>
              <a:gd name="adj1" fmla="val 50000"/>
              <a:gd name="adj2" fmla="val 70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5066" name="Rectangle 10">
            <a:extLst>
              <a:ext uri="{FF2B5EF4-FFF2-40B4-BE49-F238E27FC236}">
                <a16:creationId xmlns:a16="http://schemas.microsoft.com/office/drawing/2014/main" id="{57B8FDF3-D846-4FC8-B104-690ABC3F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571277"/>
            <a:ext cx="3048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400" b="1" i="1">
                <a:latin typeface="Times New Roman" panose="02020603050405020304" pitchFamily="18" charset="0"/>
              </a:rPr>
              <a:t>Direct Feedback</a:t>
            </a:r>
            <a:endParaRPr lang="en-US" altLang="ja-JP" sz="2000" b="1" u="sng">
              <a:latin typeface="Times New Roman" panose="02020603050405020304" pitchFamily="18" charset="0"/>
            </a:endParaRPr>
          </a:p>
        </p:txBody>
      </p:sp>
      <p:sp>
        <p:nvSpPr>
          <p:cNvPr id="1325067" name="Oval 11">
            <a:extLst>
              <a:ext uri="{FF2B5EF4-FFF2-40B4-BE49-F238E27FC236}">
                <a16:creationId xmlns:a16="http://schemas.microsoft.com/office/drawing/2014/main" id="{7E10E33C-6D35-43AC-9E9C-9243E6724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086" y="1402627"/>
            <a:ext cx="5105400" cy="2406649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Researches in</a:t>
            </a:r>
          </a:p>
          <a:p>
            <a:pPr eaLnBrk="0" hangingPunct="0"/>
            <a:r>
              <a:rPr lang="en-US" altLang="ja-JP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Academic</a:t>
            </a:r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b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domain</a:t>
            </a:r>
          </a:p>
        </p:txBody>
      </p:sp>
      <p:sp>
        <p:nvSpPr>
          <p:cNvPr id="1325068" name="Oval 12">
            <a:extLst>
              <a:ext uri="{FF2B5EF4-FFF2-40B4-BE49-F238E27FC236}">
                <a16:creationId xmlns:a16="http://schemas.microsoft.com/office/drawing/2014/main" id="{E94300D0-430D-4764-9708-2CC9F844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1599477"/>
            <a:ext cx="5105400" cy="25908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0" hangingPunct="0"/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Researches in </a:t>
            </a:r>
            <a:b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en-US" altLang="ja-JP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Industrial</a:t>
            </a:r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b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en-US" altLang="ja-JP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domain</a:t>
            </a:r>
          </a:p>
        </p:txBody>
      </p:sp>
      <p:sp>
        <p:nvSpPr>
          <p:cNvPr id="1325069" name="AutoShape 13">
            <a:extLst>
              <a:ext uri="{FF2B5EF4-FFF2-40B4-BE49-F238E27FC236}">
                <a16:creationId xmlns:a16="http://schemas.microsoft.com/office/drawing/2014/main" id="{CF3F6D35-9AD1-44AE-9677-008DCE27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656877"/>
            <a:ext cx="762000" cy="2057400"/>
          </a:xfrm>
          <a:prstGeom prst="downArrow">
            <a:avLst>
              <a:gd name="adj1" fmla="val 50000"/>
              <a:gd name="adj2" fmla="val 675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5070" name="Rectangle 14">
            <a:extLst>
              <a:ext uri="{FF2B5EF4-FFF2-40B4-BE49-F238E27FC236}">
                <a16:creationId xmlns:a16="http://schemas.microsoft.com/office/drawing/2014/main" id="{88835BDB-EF6E-483E-BC35-92766FB2A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4571277"/>
            <a:ext cx="3048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400" b="1" i="1">
                <a:latin typeface="Times New Roman" panose="02020603050405020304" pitchFamily="18" charset="0"/>
              </a:rPr>
              <a:t>Direct Contribution</a:t>
            </a:r>
            <a:endParaRPr lang="en-US" altLang="ja-JP" sz="2000" b="1" u="sng">
              <a:latin typeface="Times New Roman" panose="02020603050405020304" pitchFamily="18" charset="0"/>
            </a:endParaRPr>
          </a:p>
        </p:txBody>
      </p:sp>
      <p:sp>
        <p:nvSpPr>
          <p:cNvPr id="1325071" name="Rectangle 15">
            <a:extLst>
              <a:ext uri="{FF2B5EF4-FFF2-40B4-BE49-F238E27FC236}">
                <a16:creationId xmlns:a16="http://schemas.microsoft.com/office/drawing/2014/main" id="{1355D5C1-BC1F-4A50-9207-9D8CC222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037877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400" b="1" i="1">
                <a:latin typeface="Times New Roman" panose="02020603050405020304" pitchFamily="18" charset="0"/>
              </a:rPr>
              <a:t>Research Output</a:t>
            </a:r>
          </a:p>
        </p:txBody>
      </p:sp>
      <p:sp>
        <p:nvSpPr>
          <p:cNvPr id="1325072" name="Text Box 16">
            <a:extLst>
              <a:ext uri="{FF2B5EF4-FFF2-40B4-BE49-F238E27FC236}">
                <a16:creationId xmlns:a16="http://schemas.microsoft.com/office/drawing/2014/main" id="{57AEED8F-1366-400A-8B56-F3B1F493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1" y="3987078"/>
            <a:ext cx="2100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3333CC"/>
                </a:solidFill>
                <a:latin typeface="Times New Roman" panose="02020603050405020304" pitchFamily="18" charset="0"/>
              </a:rPr>
              <a:t>Government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38F986-AD7D-47DC-A9B5-F9521EB40205}"/>
              </a:ext>
            </a:extLst>
          </p:cNvPr>
          <p:cNvSpPr txBox="1"/>
          <p:nvPr/>
        </p:nvSpPr>
        <p:spPr>
          <a:xfrm>
            <a:off x="240975" y="89138"/>
            <a:ext cx="1171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>
                <a:solidFill>
                  <a:srgbClr val="C00000"/>
                </a:solidFill>
                <a:latin typeface="Abadi" panose="020B0604020104020204" pitchFamily="34" charset="0"/>
              </a:rPr>
              <a:t>Vehicle for Design</a:t>
            </a:r>
            <a:r>
              <a:rPr kumimoji="1"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, develop, deploy and operate advanced networks by ourselves for ourselves, i.e., m</a:t>
            </a:r>
            <a:r>
              <a:rPr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ulti-stake-holder R&amp;D/D&amp;E platform</a:t>
            </a:r>
            <a:endParaRPr kumimoji="1" lang="ja-JP" altLang="en-US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7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3020D-0B75-48A2-BDC3-25435639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18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Abadi" panose="020B0604020104020204" pitchFamily="34" charset="0"/>
              </a:rPr>
              <a:t>Mission and </a:t>
            </a:r>
            <a:r>
              <a:rPr kumimoji="1" lang="en-US" altLang="ja-JP" dirty="0">
                <a:solidFill>
                  <a:srgbClr val="C00000"/>
                </a:solidFill>
                <a:latin typeface="Abadi" panose="020B0604020104020204" pitchFamily="34" charset="0"/>
              </a:rPr>
              <a:t>deliverables</a:t>
            </a:r>
            <a:r>
              <a:rPr kumimoji="1" lang="en-US" altLang="ja-JP" dirty="0">
                <a:latin typeface="Abadi" panose="020B0604020104020204" pitchFamily="34" charset="0"/>
              </a:rPr>
              <a:t> of platform</a:t>
            </a:r>
            <a:br>
              <a:rPr kumimoji="1" lang="en-US" altLang="ja-JP" dirty="0">
                <a:latin typeface="Abadi" panose="020B0604020104020204" pitchFamily="34" charset="0"/>
              </a:rPr>
            </a:br>
            <a:r>
              <a:rPr kumimoji="1" lang="en-US" altLang="ja-JP" sz="3600" dirty="0">
                <a:latin typeface="Abadi" panose="020B0604020104020204" pitchFamily="34" charset="0"/>
              </a:rPr>
              <a:t>referencing/sharing </a:t>
            </a:r>
            <a:r>
              <a:rPr kumimoji="1" lang="en-US" altLang="ja-JP" sz="3600" dirty="0">
                <a:solidFill>
                  <a:srgbClr val="C00000"/>
                </a:solidFill>
                <a:latin typeface="Abadi" panose="020B0604020104020204" pitchFamily="34" charset="0"/>
              </a:rPr>
              <a:t>IPv6 in Japan and AI3/SOI-ASIA</a:t>
            </a:r>
            <a:endParaRPr kumimoji="1" lang="ja-JP" altLang="en-US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1C9B6A-4CAF-4E15-ACE4-26F24C3BF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684"/>
            <a:ext cx="10515600" cy="39213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latin typeface="Abadi" panose="020B0604020104020204" pitchFamily="34" charset="0"/>
              </a:rPr>
              <a:t> R&amp;D (Development and Deployment) for </a:t>
            </a:r>
            <a:r>
              <a:rPr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advanced technologies and applications </a:t>
            </a:r>
            <a:r>
              <a:rPr lang="en-US" altLang="ja-JP" sz="3200" dirty="0">
                <a:latin typeface="Abadi" panose="020B0604020104020204" pitchFamily="34" charset="0"/>
              </a:rPr>
              <a:t>over the global Internet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latin typeface="Abadi" panose="020B0604020104020204" pitchFamily="34" charset="0"/>
              </a:rPr>
              <a:t> </a:t>
            </a:r>
            <a:r>
              <a:rPr kumimoji="1"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Capacity Building with real system</a:t>
            </a:r>
            <a:r>
              <a:rPr kumimoji="1" lang="en-US" altLang="ja-JP" sz="3200" dirty="0">
                <a:latin typeface="Abadi" panose="020B0604020104020204" pitchFamily="34" charset="0"/>
              </a:rPr>
              <a:t>, i.e., education for academia and for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latin typeface="Abadi" panose="020B0604020104020204" pitchFamily="34" charset="0"/>
              </a:rPr>
              <a:t> Deliver and share the </a:t>
            </a:r>
            <a:r>
              <a:rPr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best practices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latin typeface="Abadi" panose="020B0604020104020204" pitchFamily="34" charset="0"/>
              </a:rPr>
              <a:t> Award/certificate and share the valuable </a:t>
            </a:r>
            <a:r>
              <a:rPr lang="en-US" altLang="ja-JP" sz="3200" dirty="0">
                <a:solidFill>
                  <a:srgbClr val="C00000"/>
                </a:solidFill>
                <a:latin typeface="Abadi" panose="020B0604020104020204" pitchFamily="34" charset="0"/>
              </a:rPr>
              <a:t>experiences</a:t>
            </a:r>
            <a:r>
              <a:rPr lang="en-US" altLang="ja-JP" sz="3200" dirty="0">
                <a:latin typeface="Abadi" panose="020B0604020104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latin typeface="Abadi" panose="020B0604020104020204" pitchFamily="34" charset="0"/>
              </a:rPr>
              <a:t> Establishment </a:t>
            </a:r>
            <a:r>
              <a:rPr lang="en-US" altLang="ja-JP" sz="3200">
                <a:latin typeface="Abadi" panose="020B0604020104020204" pitchFamily="34" charset="0"/>
              </a:rPr>
              <a:t>of </a:t>
            </a:r>
            <a:r>
              <a:rPr lang="en-US" altLang="ja-JP" sz="3200">
                <a:solidFill>
                  <a:srgbClr val="C00000"/>
                </a:solidFill>
                <a:latin typeface="Abadi" panose="020B0604020104020204" pitchFamily="34" charset="0"/>
              </a:rPr>
              <a:t>”Interoperability”</a:t>
            </a:r>
            <a:r>
              <a:rPr lang="en-US" altLang="ja-JP" sz="3200">
                <a:latin typeface="Abadi" panose="020B0604020104020204" pitchFamily="34" charset="0"/>
              </a:rPr>
              <a:t> </a:t>
            </a:r>
            <a:endParaRPr lang="en-US" altLang="ja-JP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4C499E-5125-6748-80D2-FE5F8CEA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ARENA-PAC Operations</a:t>
            </a:r>
          </a:p>
        </p:txBody>
      </p:sp>
      <p:pic>
        <p:nvPicPr>
          <p:cNvPr id="2049" name="Picture 1" descr="/var/folders/cj/62mtdw9d2yl2gqp_87s2hd8r0000gn/T/com.microsoft.Word/WebArchiveCopyPasteTempFiles/map.png">
            <a:extLst>
              <a:ext uri="{FF2B5EF4-FFF2-40B4-BE49-F238E27FC236}">
                <a16:creationId xmlns:a16="http://schemas.microsoft.com/office/drawing/2014/main" id="{4EB2EF55-984C-554D-977C-63FE0499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6" y="1690688"/>
            <a:ext cx="6944497" cy="42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C2177-DF84-FD49-BB84-001189FEDE83}"/>
              </a:ext>
            </a:extLst>
          </p:cNvPr>
          <p:cNvSpPr txBox="1"/>
          <p:nvPr/>
        </p:nvSpPr>
        <p:spPr>
          <a:xfrm>
            <a:off x="7117493" y="1690688"/>
            <a:ext cx="49030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ARENA-PAC (AS141682)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Interconnection with other research and educational networks (RENs)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Tokyo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WIDE Project (AS2500)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Guam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Univ. of Hawaii (AS35889)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GOREX partners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UoG</a:t>
            </a:r>
            <a:r>
              <a:rPr lang="en-US" sz="2000" dirty="0"/>
              <a:t>, </a:t>
            </a:r>
            <a:r>
              <a:rPr lang="en-US" sz="2000" dirty="0" err="1"/>
              <a:t>AARNet</a:t>
            </a:r>
            <a:r>
              <a:rPr lang="en-US" sz="2000" dirty="0"/>
              <a:t>, </a:t>
            </a:r>
            <a:r>
              <a:rPr lang="en-US" sz="2000" dirty="0" err="1"/>
              <a:t>SingAREN</a:t>
            </a:r>
            <a:r>
              <a:rPr lang="en-US" sz="2000" dirty="0"/>
              <a:t>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Research/educational </a:t>
            </a:r>
            <a:r>
              <a:rPr lang="en-US" sz="2000" dirty="0"/>
              <a:t>traffic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Research collaborations on ARENA-PAC and interconnected RENs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58344-9D4B-9747-9BD1-54DAE21B2B6D}"/>
              </a:ext>
            </a:extLst>
          </p:cNvPr>
          <p:cNvSpPr txBox="1"/>
          <p:nvPr/>
        </p:nvSpPr>
        <p:spPr>
          <a:xfrm>
            <a:off x="3225114" y="5892898"/>
            <a:ext cx="490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ARENA-PAC is open for peering!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4F0BD-24D3-E740-9B9B-671B482D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AI3/SOI-ASIA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D50C4-C282-8B46-8FA5-6A90AF382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0ED550-977A-4378-B6A6-05EF6FE79FBC}"/>
              </a:ext>
            </a:extLst>
          </p:cNvPr>
          <p:cNvSpPr/>
          <p:nvPr/>
        </p:nvSpPr>
        <p:spPr>
          <a:xfrm>
            <a:off x="5814384" y="1586203"/>
            <a:ext cx="6221506" cy="1821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46C19-30FB-41B6-862C-2718054E5DAB}"/>
              </a:ext>
            </a:extLst>
          </p:cNvPr>
          <p:cNvSpPr/>
          <p:nvPr/>
        </p:nvSpPr>
        <p:spPr>
          <a:xfrm>
            <a:off x="5814384" y="3410078"/>
            <a:ext cx="6221506" cy="1512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ADC5-483F-43BD-9483-4D7F90166C28}"/>
              </a:ext>
            </a:extLst>
          </p:cNvPr>
          <p:cNvSpPr/>
          <p:nvPr/>
        </p:nvSpPr>
        <p:spPr>
          <a:xfrm>
            <a:off x="5814384" y="4920524"/>
            <a:ext cx="6221506" cy="1821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386C-6AD5-43AE-A1AD-D62B613F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1166029"/>
            <a:ext cx="5454939" cy="55850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9DFB04-B25E-47E3-9CA6-70FA8A50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Asian Internet Interconnection Initiatives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58334-FE29-4C95-B6A1-4384E7FE5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24" y="1593555"/>
            <a:ext cx="3119653" cy="175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D7233D-2C08-4326-A41E-08BC188B2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3" y="3457432"/>
            <a:ext cx="1272244" cy="1431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D4CEE1-0061-423C-810B-6889748BC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25" y="4949710"/>
            <a:ext cx="3451831" cy="17556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86BCE6-A154-4EC0-AACC-8DDA4CA87896}"/>
              </a:ext>
            </a:extLst>
          </p:cNvPr>
          <p:cNvSpPr txBox="1"/>
          <p:nvPr/>
        </p:nvSpPr>
        <p:spPr>
          <a:xfrm>
            <a:off x="5814384" y="1659642"/>
            <a:ext cx="294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Developing a VSAT satellite internet with unidirectional link routing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383099-D99A-4FEB-BB6A-D1732E6ED7B4}"/>
              </a:ext>
            </a:extLst>
          </p:cNvPr>
          <p:cNvSpPr txBox="1"/>
          <p:nvPr/>
        </p:nvSpPr>
        <p:spPr>
          <a:xfrm>
            <a:off x="8718773" y="3720458"/>
            <a:ext cx="302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B. Developing an emergency-ready network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6190FF-AFCE-4C4D-8112-56C4555F5B9C}"/>
              </a:ext>
            </a:extLst>
          </p:cNvPr>
          <p:cNvSpPr txBox="1"/>
          <p:nvPr/>
        </p:nvSpPr>
        <p:spPr>
          <a:xfrm>
            <a:off x="5814384" y="4949988"/>
            <a:ext cx="268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C. Research and education network technology development and collaborations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0259C3-BA3D-4CCE-99BE-49CC3B079D13}"/>
              </a:ext>
            </a:extLst>
          </p:cNvPr>
          <p:cNvSpPr txBox="1"/>
          <p:nvPr/>
        </p:nvSpPr>
        <p:spPr>
          <a:xfrm>
            <a:off x="2656490" y="6410208"/>
            <a:ext cx="293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Planned SARENA-PAC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D77A67-5CD9-0C48-8FA4-C0B7E1D98233}"/>
              </a:ext>
            </a:extLst>
          </p:cNvPr>
          <p:cNvSpPr txBox="1"/>
          <p:nvPr/>
        </p:nvSpPr>
        <p:spPr>
          <a:xfrm>
            <a:off x="10044752" y="-1201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421924-DB80-3442-B548-B9E66F42B445}"/>
              </a:ext>
            </a:extLst>
          </p:cNvPr>
          <p:cNvSpPr txBox="1"/>
          <p:nvPr/>
        </p:nvSpPr>
        <p:spPr>
          <a:xfrm>
            <a:off x="5587189" y="4264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EE7F2F-BBB4-45FC-933F-CFB6E6F086A5}"/>
              </a:ext>
            </a:extLst>
          </p:cNvPr>
          <p:cNvSpPr/>
          <p:nvPr/>
        </p:nvSpPr>
        <p:spPr>
          <a:xfrm>
            <a:off x="178366" y="1165647"/>
            <a:ext cx="5454940" cy="4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I. Satellite Internet infrastructure</a:t>
            </a:r>
            <a:endParaRPr lang="en-US">
              <a:cs typeface="Arial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2197BDF-8CD0-E643-B75B-038A87D81622}"/>
              </a:ext>
            </a:extLst>
          </p:cNvPr>
          <p:cNvSpPr/>
          <p:nvPr/>
        </p:nvSpPr>
        <p:spPr>
          <a:xfrm>
            <a:off x="5808565" y="1165647"/>
            <a:ext cx="6205067" cy="4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cs typeface="Arial"/>
              </a:rPr>
              <a:t>II. Research</a:t>
            </a:r>
          </a:p>
        </p:txBody>
      </p:sp>
    </p:spTree>
    <p:extLst>
      <p:ext uri="{BB962C8B-B14F-4D97-AF65-F5344CB8AC3E}">
        <p14:creationId xmlns:p14="http://schemas.microsoft.com/office/powerpoint/2010/main" val="99457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B070946-0394-4C46-8D91-503806C0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SOI Asia Capacity Building Framework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3ACB9AE7-3FA7-824C-97F0-58F5EEFEC1D9}"/>
              </a:ext>
            </a:extLst>
          </p:cNvPr>
          <p:cNvGrpSpPr/>
          <p:nvPr/>
        </p:nvGrpSpPr>
        <p:grpSpPr>
          <a:xfrm>
            <a:off x="1139770" y="1141712"/>
            <a:ext cx="10024419" cy="5426894"/>
            <a:chOff x="2047164" y="1301118"/>
            <a:chExt cx="10024419" cy="54268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F202B9-7EFB-4672-9238-62AFB4451B8F}"/>
                </a:ext>
              </a:extLst>
            </p:cNvPr>
            <p:cNvSpPr/>
            <p:nvPr/>
          </p:nvSpPr>
          <p:spPr>
            <a:xfrm>
              <a:off x="3906588" y="1362251"/>
              <a:ext cx="6671766" cy="53455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BE04711-8442-4C0C-8FA1-67F61656C1C8}"/>
                </a:ext>
              </a:extLst>
            </p:cNvPr>
            <p:cNvSpPr/>
            <p:nvPr/>
          </p:nvSpPr>
          <p:spPr>
            <a:xfrm>
              <a:off x="5318076" y="1532169"/>
              <a:ext cx="5146039" cy="3867945"/>
            </a:xfrm>
            <a:prstGeom prst="roundRect">
              <a:avLst>
                <a:gd name="adj" fmla="val 3426"/>
              </a:avLst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/>
                <a:t>A. EBA Programs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3776303-9EFD-43BA-8617-7D01501B2C89}"/>
                </a:ext>
              </a:extLst>
            </p:cNvPr>
            <p:cNvSpPr/>
            <p:nvPr/>
          </p:nvSpPr>
          <p:spPr>
            <a:xfrm>
              <a:off x="4020825" y="5494066"/>
              <a:ext cx="6443290" cy="1072605"/>
            </a:xfrm>
            <a:prstGeom prst="roundRect">
              <a:avLst>
                <a:gd name="adj" fmla="val 152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C. SOI Asia Learning Platform</a:t>
              </a:r>
              <a:br>
                <a:rPr lang="en-US" sz="2000"/>
              </a:br>
              <a:r>
                <a:rPr lang="en-US"/>
                <a:t>MOOC, learning analytics, federated credentials</a:t>
              </a:r>
              <a:endParaRPr lang="en-US" sz="200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43E7A94-BD44-48D2-9EBD-CD240ADFAFD6}"/>
                </a:ext>
              </a:extLst>
            </p:cNvPr>
            <p:cNvSpPr/>
            <p:nvPr/>
          </p:nvSpPr>
          <p:spPr>
            <a:xfrm>
              <a:off x="5383880" y="4638513"/>
              <a:ext cx="5000448" cy="693363"/>
            </a:xfrm>
            <a:prstGeom prst="roundRect">
              <a:avLst>
                <a:gd name="adj" fmla="val 15239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Evidence-Based Approach</a:t>
              </a:r>
            </a:p>
            <a:p>
              <a:pPr algn="ctr"/>
              <a:r>
                <a:rPr lang="en-US" sz="1400"/>
                <a:t>collaborative project-based learning, internship, and fieldwork</a:t>
              </a:r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43D38DA-4F76-4213-AB5E-C77F010B577E}"/>
                </a:ext>
              </a:extLst>
            </p:cNvPr>
            <p:cNvSpPr/>
            <p:nvPr/>
          </p:nvSpPr>
          <p:spPr>
            <a:xfrm rot="5400000">
              <a:off x="2678359" y="2874638"/>
              <a:ext cx="3867946" cy="1183012"/>
            </a:xfrm>
            <a:prstGeom prst="roundRect">
              <a:avLst>
                <a:gd name="adj" fmla="val 721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B. Future Internet Engineer Development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9E78C0-B5EE-4A4F-BDD2-26ED3C166F8D}"/>
                </a:ext>
              </a:extLst>
            </p:cNvPr>
            <p:cNvSpPr/>
            <p:nvPr/>
          </p:nvSpPr>
          <p:spPr>
            <a:xfrm rot="5400000">
              <a:off x="8442419" y="2634608"/>
              <a:ext cx="2634999" cy="1248819"/>
            </a:xfrm>
            <a:prstGeom prst="roundRect">
              <a:avLst>
                <a:gd name="adj" fmla="val 721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EBA </a:t>
              </a:r>
              <a:br>
                <a:rPr lang="en-US" sz="1600">
                  <a:solidFill>
                    <a:schemeClr val="bg1"/>
                  </a:solidFill>
                </a:rPr>
              </a:br>
              <a:r>
                <a:rPr lang="en-US" sz="1600">
                  <a:solidFill>
                    <a:schemeClr val="bg1"/>
                  </a:solidFill>
                </a:rPr>
                <a:t>Faculty Development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126DEE-9960-4A63-B67B-6CF270ABEAE7}"/>
                </a:ext>
              </a:extLst>
            </p:cNvPr>
            <p:cNvSpPr/>
            <p:nvPr/>
          </p:nvSpPr>
          <p:spPr>
            <a:xfrm rot="5400000">
              <a:off x="4645100" y="2680297"/>
              <a:ext cx="2634998" cy="1157437"/>
            </a:xfrm>
            <a:prstGeom prst="roundRect">
              <a:avLst>
                <a:gd name="adj" fmla="val 864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Disaster and Security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4DF3732-D593-4425-8800-CEF4A3121CE6}"/>
                </a:ext>
              </a:extLst>
            </p:cNvPr>
            <p:cNvSpPr/>
            <p:nvPr/>
          </p:nvSpPr>
          <p:spPr>
            <a:xfrm rot="5400000">
              <a:off x="7146694" y="2680295"/>
              <a:ext cx="2634998" cy="1157440"/>
            </a:xfrm>
            <a:prstGeom prst="roundRect">
              <a:avLst>
                <a:gd name="adj" fmla="val 864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Energy and Environment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B2F2BB-F48D-4A65-BBEE-2324D0F8E975}"/>
                </a:ext>
              </a:extLst>
            </p:cNvPr>
            <p:cNvSpPr/>
            <p:nvPr/>
          </p:nvSpPr>
          <p:spPr>
            <a:xfrm>
              <a:off x="2241177" y="1301118"/>
              <a:ext cx="1297112" cy="956725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APNIC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E91173-5CF6-43B4-9C99-2769411C7AA7}"/>
                </a:ext>
              </a:extLst>
            </p:cNvPr>
            <p:cNvSpPr/>
            <p:nvPr/>
          </p:nvSpPr>
          <p:spPr>
            <a:xfrm>
              <a:off x="2047164" y="5771287"/>
              <a:ext cx="1491125" cy="95672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University</a:t>
              </a:r>
              <a:br>
                <a:rPr lang="en-US" sz="1400"/>
              </a:br>
              <a:r>
                <a:rPr lang="en-US" sz="1400"/>
                <a:t>Z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1726D0-38D8-4965-8D5C-0F4517057564}"/>
                </a:ext>
              </a:extLst>
            </p:cNvPr>
            <p:cNvSpPr/>
            <p:nvPr/>
          </p:nvSpPr>
          <p:spPr>
            <a:xfrm>
              <a:off x="2241177" y="2467280"/>
              <a:ext cx="1297112" cy="956725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AITAC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31C597-79A3-422B-BD17-267086D358FB}"/>
                </a:ext>
              </a:extLst>
            </p:cNvPr>
            <p:cNvSpPr/>
            <p:nvPr/>
          </p:nvSpPr>
          <p:spPr>
            <a:xfrm>
              <a:off x="2047164" y="3572309"/>
              <a:ext cx="1491125" cy="95672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University A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E7C802A-F7B6-499F-94D4-9EFA36B87BCF}"/>
                </a:ext>
              </a:extLst>
            </p:cNvPr>
            <p:cNvSpPr/>
            <p:nvPr/>
          </p:nvSpPr>
          <p:spPr>
            <a:xfrm rot="5400000">
              <a:off x="5910430" y="2680296"/>
              <a:ext cx="2634996" cy="1157439"/>
            </a:xfrm>
            <a:prstGeom prst="roundRect">
              <a:avLst>
                <a:gd name="adj" fmla="val 864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Health Environment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FAE00F4-F086-F84C-A9C1-073394968943}"/>
                </a:ext>
              </a:extLst>
            </p:cNvPr>
            <p:cNvSpPr txBox="1"/>
            <p:nvPr/>
          </p:nvSpPr>
          <p:spPr>
            <a:xfrm>
              <a:off x="2727140" y="4738471"/>
              <a:ext cx="461665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/>
                <a:t>………..</a:t>
              </a:r>
              <a:endParaRPr kumimoji="1" lang="ja-JP" altLang="en-US"/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9AA9929-6E9E-8742-9107-91351673DD13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 flipV="1">
              <a:off x="3538289" y="1772119"/>
              <a:ext cx="482536" cy="7362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24E6BED-5B5A-CA47-8833-F1CA5A391800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3538289" y="2945643"/>
              <a:ext cx="501436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8B87BF89-390E-F14E-9B7F-21CFB6039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836" y="6218494"/>
              <a:ext cx="402750" cy="1"/>
            </a:xfrm>
            <a:prstGeom prst="line">
              <a:avLst/>
            </a:prstGeom>
            <a:ln w="635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03A13C0D-B34C-F34D-9C79-34166D8E5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124" y="4007016"/>
              <a:ext cx="402750" cy="1"/>
            </a:xfrm>
            <a:prstGeom prst="line">
              <a:avLst/>
            </a:prstGeom>
            <a:ln w="635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B36E5E78-E780-5A4E-B01A-7939D1AD91C3}"/>
                </a:ext>
              </a:extLst>
            </p:cNvPr>
            <p:cNvSpPr/>
            <p:nvPr/>
          </p:nvSpPr>
          <p:spPr>
            <a:xfrm>
              <a:off x="10681911" y="1407631"/>
              <a:ext cx="1389672" cy="9567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UNESCO</a:t>
              </a:r>
            </a:p>
          </p:txBody>
        </p:sp>
        <p:sp>
          <p:nvSpPr>
            <p:cNvPr id="44" name="Oval 11">
              <a:extLst>
                <a:ext uri="{FF2B5EF4-FFF2-40B4-BE49-F238E27FC236}">
                  <a16:creationId xmlns:a16="http://schemas.microsoft.com/office/drawing/2014/main" id="{DFA3851B-54AE-9E49-9AA9-3F65B2FE116A}"/>
                </a:ext>
              </a:extLst>
            </p:cNvPr>
            <p:cNvSpPr/>
            <p:nvPr/>
          </p:nvSpPr>
          <p:spPr>
            <a:xfrm>
              <a:off x="10681911" y="2471798"/>
              <a:ext cx="1389672" cy="9567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Content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Partner  A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CF4642DC-7D83-B449-8D8F-F1255B00B51E}"/>
                </a:ext>
              </a:extLst>
            </p:cNvPr>
            <p:cNvSpPr txBox="1"/>
            <p:nvPr/>
          </p:nvSpPr>
          <p:spPr>
            <a:xfrm>
              <a:off x="11190702" y="3526079"/>
              <a:ext cx="461665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/>
                <a:t>………..</a:t>
              </a:r>
              <a:endParaRPr kumimoji="1" lang="ja-JP" altLang="en-US"/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96677D6E-C8BE-4849-805A-A7011568E4F3}"/>
                </a:ext>
              </a:extLst>
            </p:cNvPr>
            <p:cNvSpPr/>
            <p:nvPr/>
          </p:nvSpPr>
          <p:spPr>
            <a:xfrm>
              <a:off x="10670536" y="3882438"/>
              <a:ext cx="1389672" cy="9567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Content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Partner Z</a:t>
              </a:r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CCA395E-16D9-7441-A88C-43B21DE58C92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10464115" y="1885994"/>
              <a:ext cx="217796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6DC7355-CE35-9F49-A4FD-6053292C3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2740" y="2993741"/>
              <a:ext cx="217796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84088DA3-7606-5D49-9892-CDED68F53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8660" y="4360801"/>
              <a:ext cx="217796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63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476</Words>
  <Application>Microsoft Office PowerPoint</Application>
  <PresentationFormat>Widescreen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Source Sans Pro</vt:lpstr>
      <vt:lpstr>Times New Roman</vt:lpstr>
      <vt:lpstr>Trebuchet MS</vt:lpstr>
      <vt:lpstr>Office Theme</vt:lpstr>
      <vt:lpstr>ARENA-PAC &amp; AI3/SOI-ASIA collaborate/cooperate with APAN community</vt:lpstr>
      <vt:lpstr>ARINA-PAC Arterial Research and Educational Network in Asia-Pacific </vt:lpstr>
      <vt:lpstr>PowerPoint Presentation</vt:lpstr>
      <vt:lpstr>PowerPoint Presentation</vt:lpstr>
      <vt:lpstr>Mission and deliverables of platform referencing/sharing IPv6 in Japan and AI3/SOI-ASIA</vt:lpstr>
      <vt:lpstr>ARENA-PAC Operations</vt:lpstr>
      <vt:lpstr>AI3/SOI-ASIA</vt:lpstr>
      <vt:lpstr>Asian Internet Interconnection Initiatives</vt:lpstr>
      <vt:lpstr>SOI Asia Capacity Building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Project ARENA-PAC</dc:title>
  <dc:creator>H A</dc:creator>
  <cp:lastModifiedBy>intERLab AIT</cp:lastModifiedBy>
  <cp:revision>52</cp:revision>
  <dcterms:created xsi:type="dcterms:W3CDTF">2021-02-25T03:34:45Z</dcterms:created>
  <dcterms:modified xsi:type="dcterms:W3CDTF">2021-02-28T04:46:56Z</dcterms:modified>
</cp:coreProperties>
</file>